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59" r:id="rId1"/>
  </p:sldMasterIdLst>
  <p:notesMasterIdLst>
    <p:notesMasterId r:id="rId9"/>
  </p:notesMasterIdLst>
  <p:sldIdLst>
    <p:sldId id="256" r:id="rId2"/>
    <p:sldId id="258" r:id="rId3"/>
    <p:sldId id="259" r:id="rId4"/>
    <p:sldId id="260" r:id="rId5"/>
    <p:sldId id="261" r:id="rId6"/>
    <p:sldId id="262" r:id="rId7"/>
    <p:sldId id="257" r:id="rId8"/>
  </p:sldIdLst>
  <p:sldSz cx="24384000" cy="13716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5A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DDDBCF"/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78889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888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DBDBD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F2817"/>
              </a:solidFill>
              <a:prstDash val="solid"/>
              <a:miter lim="400000"/>
            </a:ln>
          </a:bottom>
          <a:insideH>
            <a:ln w="12700" cap="flat">
              <a:solidFill>
                <a:srgbClr val="8F281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8341D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solidFill>
                <a:srgbClr val="AC9C88"/>
              </a:solidFill>
              <a:prstDash val="solid"/>
              <a:miter lim="400000"/>
            </a:ln>
          </a:left>
          <a:right>
            <a:ln w="25400" cap="flat">
              <a:solidFill>
                <a:srgbClr val="AC9C88"/>
              </a:solidFill>
              <a:prstDash val="solid"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5F5857"/>
              </a:solidFill>
              <a:prstDash val="solid"/>
              <a:miter lim="400000"/>
            </a:ln>
          </a:bottom>
          <a:insideH>
            <a:ln w="12700" cap="flat">
              <a:solidFill>
                <a:srgbClr val="97231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F5857"/>
              </a:solidFill>
              <a:prstDash val="solid"/>
              <a:miter lim="400000"/>
            </a:ln>
          </a:top>
          <a:bottom>
            <a:ln w="254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B1401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0EEE0"/>
          </a:solidFill>
        </a:fill>
      </a:tcStyle>
    </a:wholeTbl>
    <a:band2H>
      <a:tcTxStyle/>
      <a:tcStyle>
        <a:tcBdr/>
        <a:fill>
          <a:solidFill>
            <a:srgbClr val="F0EEE0">
              <a:alpha val="93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C9C88"/>
              </a:solidFill>
              <a:prstDash val="solid"/>
              <a:miter lim="400000"/>
            </a:ln>
          </a:top>
          <a:bottom>
            <a:ln w="12700" cap="flat">
              <a:solidFill>
                <a:srgbClr val="AC9C88"/>
              </a:solidFill>
              <a:prstDash val="solid"/>
              <a:miter lim="400000"/>
            </a:ln>
          </a:bottom>
          <a:insideH>
            <a:ln w="12700" cap="flat">
              <a:solidFill>
                <a:srgbClr val="AC9C8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4C8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2912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4AA2A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58585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>
                  <a:alpha val="38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6B5C3">
              <a:alpha val="14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6B5C3">
                  <a:alpha val="75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9F9F9F"/>
              </a:solidFill>
              <a:prstDash val="solid"/>
              <a:miter lim="400000"/>
            </a:ln>
          </a:left>
          <a:right>
            <a:ln w="12700" cap="flat">
              <a:solidFill>
                <a:srgbClr val="9F9F9F"/>
              </a:solidFill>
              <a:prstDash val="solid"/>
              <a:miter lim="400000"/>
            </a:ln>
          </a:right>
          <a:top>
            <a:ln w="12700" cap="flat">
              <a:solidFill>
                <a:srgbClr val="9F9F9F"/>
              </a:solidFill>
              <a:prstDash val="solid"/>
              <a:miter lim="400000"/>
            </a:ln>
          </a:top>
          <a:bottom>
            <a:ln w="12700" cap="flat">
              <a:solidFill>
                <a:srgbClr val="9F9F9F"/>
              </a:solidFill>
              <a:prstDash val="solid"/>
              <a:miter lim="400000"/>
            </a:ln>
          </a:bottom>
          <a:insideH>
            <a:ln w="12700" cap="flat">
              <a:solidFill>
                <a:srgbClr val="9F9F9F"/>
              </a:solidFill>
              <a:prstDash val="solid"/>
              <a:miter lim="400000"/>
            </a:ln>
          </a:insideH>
          <a:insideV>
            <a:ln w="12700" cap="flat">
              <a:solidFill>
                <a:srgbClr val="9F9F9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979">
              <a:alpha val="38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2D2D2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ABABA"/>
          </a:solidFill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25A5D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B8B8B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979">
              <a:alpha val="25000"/>
            </a:srgbClr>
          </a:solidFill>
        </a:fill>
      </a:tcStyle>
    </a:band2H>
    <a:firstCol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 Bold Condensed"/>
          <a:ea typeface="Helvetica Neue Bold Condensed"/>
          <a:cs typeface="Helvetica Neue Bold Condensed"/>
        </a:font>
        <a:srgbClr val="FFFFFF"/>
      </a:tcTxStyle>
      <a:tcStyle>
        <a:tcBdr>
          <a:lef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>
                  <a:alpha val="4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1" d="100"/>
          <a:sy n="31" d="100"/>
        </p:scale>
        <p:origin x="8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1" name="Shape 14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4222B-DB74-FD20-739E-05D901D5F9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568767-4FF3-92F5-966D-E386215B55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6408-1234-FAE8-45A5-6FA7E5307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86D6D0-BB30-407C-EC55-6F44941FC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C5D56-F999-9285-1EA1-C7F36F1F4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412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10562-F9A2-3458-B7A1-762BE398C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970D33-2C4E-029C-33A0-7A55FE758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827C1-94C4-74AD-201D-C2D892DA2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4792F-94DC-9B53-AFD5-34F58266E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F4853-066E-EE86-E718-76E6F8243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392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B0AE79-0EDD-7466-0F3E-15FEAA161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D4040-DF16-3BF4-0EAA-0C49FF19FE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79C82-F7DE-6BA1-6C8A-58C7DF070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4DE46-6B40-F062-C927-376B817A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D822D-2543-98EC-8A8D-D85F29073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4243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5" name="Body Level One…"/>
          <p:cNvSpPr txBox="1">
            <a:spLocks noGrp="1"/>
          </p:cNvSpPr>
          <p:nvPr>
            <p:ph type="body" idx="1"/>
          </p:nvPr>
        </p:nvSpPr>
        <p:spPr>
          <a:xfrm>
            <a:off x="2374900" y="4584700"/>
            <a:ext cx="196215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00245275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lack and white close-up photo of a piano being played"/>
          <p:cNvSpPr>
            <a:spLocks noGrp="1"/>
          </p:cNvSpPr>
          <p:nvPr>
            <p:ph type="pic" idx="21"/>
          </p:nvPr>
        </p:nvSpPr>
        <p:spPr>
          <a:xfrm>
            <a:off x="2388450" y="965200"/>
            <a:ext cx="9968392" cy="1463467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3500100" y="4699000"/>
            <a:ext cx="9055100" cy="7569200"/>
          </a:xfrm>
          <a:prstGeom prst="rect">
            <a:avLst/>
          </a:prstGeom>
        </p:spPr>
        <p:txBody>
          <a:bodyPr/>
          <a:lstStyle>
            <a:lvl1pPr marL="635000" indent="-635000">
              <a:spcBef>
                <a:spcPts val="4200"/>
              </a:spcBef>
              <a:buBlip>
                <a:blip r:embed="rId2"/>
              </a:buBlip>
              <a:defRPr sz="3600"/>
            </a:lvl1pPr>
            <a:lvl2pPr marL="1270000" indent="-635000">
              <a:spcBef>
                <a:spcPts val="4200"/>
              </a:spcBef>
              <a:buBlip>
                <a:blip r:embed="rId2"/>
              </a:buBlip>
              <a:defRPr sz="3600"/>
            </a:lvl2pPr>
            <a:lvl3pPr marL="1905000" indent="-635000">
              <a:spcBef>
                <a:spcPts val="4200"/>
              </a:spcBef>
              <a:buBlip>
                <a:blip r:embed="rId2"/>
              </a:buBlip>
              <a:defRPr sz="3600"/>
            </a:lvl3pPr>
            <a:lvl4pPr marL="2540000" indent="-635000">
              <a:spcBef>
                <a:spcPts val="4200"/>
              </a:spcBef>
              <a:buBlip>
                <a:blip r:embed="rId2"/>
              </a:buBlip>
              <a:defRPr sz="3600"/>
            </a:lvl4pPr>
            <a:lvl5pPr marL="3175000" indent="-635000">
              <a:spcBef>
                <a:spcPts val="4200"/>
              </a:spcBef>
              <a:buBlip>
                <a:blip r:embed="rId2"/>
              </a:buBlip>
              <a:defRPr sz="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46008843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Text"/>
          <p:cNvSpPr txBox="1">
            <a:spLocks noGrp="1"/>
          </p:cNvSpPr>
          <p:nvPr>
            <p:ph type="title"/>
          </p:nvPr>
        </p:nvSpPr>
        <p:spPr>
          <a:xfrm>
            <a:off x="2374900" y="977900"/>
            <a:ext cx="19621500" cy="2679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887758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837CF-E595-F3E0-D5EB-D75B5B4B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16D98-E170-17B6-C160-0B88C40E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A0614-3FE5-6668-1218-FDB843175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F8F7D-809C-2093-7B10-268F712A4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E6D9D-5B76-8ED7-4190-3F387E948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22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5ACE4-5058-68E8-43E7-DEA92B71E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A28F0F-9512-E3A4-E8E1-3FE1E30C4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B1BAD-5E0A-F636-A3D5-895846482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188C1-B9A7-ED21-C35F-2C8C2639E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C61A1F-161A-5DD3-9A7A-86893CEE4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936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1B8FC-48E8-E564-1BBA-4FA0771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C74A3-7347-5270-C333-49BD9995A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C9EE8-E962-7F3F-FE44-7B38300C95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FDCDE-BA6E-4822-3529-120C35376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5398A-C9AE-B784-53A0-7B9528ED4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6E23D7-577E-1AB4-2F13-B0B830F63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44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C17F-04CB-9157-05D0-E55702B7C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B4DA0-55E6-E8B0-2AC4-719F8B519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8A05DA-24C6-B5D0-6067-AEC33AB7C7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0C4588-E0A1-67A5-8AB8-BDD5DE4AAA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340662-B5F3-EA18-E0F0-B68B0AC7A2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681CC9-34A0-E91F-EB3D-D22632AD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9F75C8-DDA2-9DB1-F45C-A835D857F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E5B984-BEDA-EE0D-6DBD-EBD4769C9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424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017D5-3045-A966-BB34-E0130E19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C0C5F0-3FCA-1F8E-DF87-1872DEBAF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E4ED85-4C7C-EC4A-D55E-527A79D81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D48DDA-3DCE-913E-CEC6-520F088BA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00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DC986A-7796-830C-C186-87AAADA8F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78F618-E002-EA2E-9C96-0341EA3BD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34D0A-5902-5DE7-AC67-CEA56AB07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77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0963D-98E3-1E3C-9D35-B447B0220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92EDD-1F90-306A-21C7-94AE198B3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248EB-01D3-A01F-93D9-B5CDDD455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C2D163-DBE2-8C78-4AF6-E22650447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887654-FA35-167D-0487-0AD3F51C7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DB0A6-A1EA-EF4B-265E-EE655BC01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201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5FF4-59FB-AFF7-DD8C-4B2E9F53C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FF6D7D-4636-E746-C33E-3E0F1BF520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D44454-46DB-512C-1A45-EA0B5E3E2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8FEAA9-15A0-A73A-AC19-F6E46B3AB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34A604-88A8-43F1-301A-D131ED2B1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CB297-9A8E-7698-BE31-B146A8267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904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FD34B8-A037-6745-4BDF-9BF36E7EC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24FC9-0CCB-AE1A-A60F-5ECCD8D81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5535B-62B3-09D3-3A07-67B5D134F6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9AE371-D299-489B-985B-E6E8DF390510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B2B7F-4494-4747-08CB-40B0AB271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1428B-8D3D-3E27-8487-D9A1FA4460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46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yavnitk/MATLAB-Communication-Systems-Project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omparing Probability of Error and Outage Probability for Different Channels"/>
          <p:cNvSpPr txBox="1">
            <a:spLocks noGrp="1"/>
          </p:cNvSpPr>
          <p:nvPr>
            <p:ph type="ctrTitle"/>
          </p:nvPr>
        </p:nvSpPr>
        <p:spPr>
          <a:xfrm>
            <a:off x="3366342" y="3759688"/>
            <a:ext cx="17651316" cy="309831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792479">
              <a:defRPr sz="8640" spc="-172"/>
            </a:lvl1pPr>
          </a:lstStyle>
          <a:p>
            <a:r>
              <a:rPr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Comparing Probability of Error and Outage Probability for Different Channels</a:t>
            </a:r>
          </a:p>
        </p:txBody>
      </p:sp>
      <p:graphicFrame>
        <p:nvGraphicFramePr>
          <p:cNvPr id="144" name="Table 1"/>
          <p:cNvGraphicFramePr/>
          <p:nvPr>
            <p:extLst>
              <p:ext uri="{D42A27DB-BD31-4B8C-83A1-F6EECF244321}">
                <p14:modId xmlns:p14="http://schemas.microsoft.com/office/powerpoint/2010/main" val="3771943987"/>
              </p:ext>
            </p:extLst>
          </p:nvPr>
        </p:nvGraphicFramePr>
        <p:xfrm>
          <a:off x="1690320" y="7606146"/>
          <a:ext cx="21003360" cy="3482919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5250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08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508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508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719"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Riya Vardhan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Thaejus</a:t>
                      </a: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 Surya M T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Sagnnik</a:t>
                      </a: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 Biswas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Virupaaksh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76297"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Department of Electronics and Communication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Department of Electronics and Communication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Department of Electronics and Communicatio</a:t>
                      </a:r>
                      <a:r>
                        <a:rPr lang="en-US"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n</a:t>
                      </a:r>
                      <a:endParaRPr sz="3200" b="0" i="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Arial" panose="020B0604020202020204" pitchFamily="34" charset="0"/>
                        <a:ea typeface="Times New Roman"/>
                        <a:cs typeface="Arial" panose="020B0604020202020204" pitchFamily="34" charset="0"/>
                        <a:sym typeface="Times New Roman"/>
                      </a:endParaRP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Department of Electronics and Communication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7956"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Section: B
Roll No: 16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Section: B
Roll No: 14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Section: B
Roll No: 13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Section: B
Roll No: 1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6856"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Registration No: 200907110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Registration No: 200907102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Registration No: 200907098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0" i="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Arial" panose="020B0604020202020204" pitchFamily="34" charset="0"/>
                          <a:ea typeface="Times New Roman"/>
                          <a:cs typeface="Arial" panose="020B0604020202020204" pitchFamily="34" charset="0"/>
                          <a:sym typeface="Times New Roman"/>
                        </a:rPr>
                        <a:t>Registration No: 190907234</a:t>
                      </a:r>
                    </a:p>
                  </a:txBody>
                  <a:tcPr marL="50800" marR="50800" marT="50800" marB="50800" anchor="ctr" horzOverflow="overflow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Wireless Channels Taken Into Consideration"/>
          <p:cNvSpPr txBox="1">
            <a:spLocks noGrp="1"/>
          </p:cNvSpPr>
          <p:nvPr>
            <p:ph type="title"/>
          </p:nvPr>
        </p:nvSpPr>
        <p:spPr>
          <a:xfrm>
            <a:off x="2381250" y="1091265"/>
            <a:ext cx="19621500" cy="26797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65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Wireless Channels Taken Into Consideration</a:t>
            </a:r>
          </a:p>
        </p:txBody>
      </p:sp>
      <p:sp>
        <p:nvSpPr>
          <p:cNvPr id="151" name="Three separate channels used for both transmission and receival of data.…"/>
          <p:cNvSpPr txBox="1"/>
          <p:nvPr/>
        </p:nvSpPr>
        <p:spPr>
          <a:xfrm>
            <a:off x="9240097" y="5540591"/>
            <a:ext cx="5903806" cy="756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635000" indent="-635000" algn="l">
              <a:spcBef>
                <a:spcPts val="4200"/>
              </a:spcBef>
              <a:buSzPct val="65000"/>
              <a:buBlip>
                <a:blip r:embed="rId2"/>
              </a:buBlip>
              <a:defRPr sz="3600"/>
            </a:pPr>
            <a:endParaRPr lang="en-US" dirty="0"/>
          </a:p>
        </p:txBody>
      </p:sp>
      <p:sp>
        <p:nvSpPr>
          <p:cNvPr id="153" name="Single Channel"/>
          <p:cNvSpPr txBox="1"/>
          <p:nvPr/>
        </p:nvSpPr>
        <p:spPr>
          <a:xfrm>
            <a:off x="2983029" y="4140200"/>
            <a:ext cx="4742776" cy="128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endParaRPr lang="en-US" dirty="0"/>
          </a:p>
        </p:txBody>
      </p:sp>
      <p:sp>
        <p:nvSpPr>
          <p:cNvPr id="154" name="Three Channel"/>
          <p:cNvSpPr txBox="1"/>
          <p:nvPr/>
        </p:nvSpPr>
        <p:spPr>
          <a:xfrm>
            <a:off x="9820612" y="4140199"/>
            <a:ext cx="4742776" cy="1287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endParaRPr lang="en-US" sz="4000" dirty="0"/>
          </a:p>
        </p:txBody>
      </p:sp>
      <p:sp>
        <p:nvSpPr>
          <p:cNvPr id="155" name="Time-Diversity Channel"/>
          <p:cNvSpPr txBox="1"/>
          <p:nvPr/>
        </p:nvSpPr>
        <p:spPr>
          <a:xfrm>
            <a:off x="15839529" y="4140200"/>
            <a:ext cx="6380108" cy="128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endParaRPr lang="en-US" sz="4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528DB01-414D-7F50-1DA8-344C7D87BE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579503"/>
              </p:ext>
            </p:extLst>
          </p:nvPr>
        </p:nvGraphicFramePr>
        <p:xfrm>
          <a:off x="2487467" y="3770965"/>
          <a:ext cx="19396365" cy="762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65455">
                  <a:extLst>
                    <a:ext uri="{9D8B030D-6E8A-4147-A177-3AD203B41FA5}">
                      <a16:colId xmlns:a16="http://schemas.microsoft.com/office/drawing/2014/main" val="1577424184"/>
                    </a:ext>
                  </a:extLst>
                </a:gridCol>
                <a:gridCol w="6924963">
                  <a:extLst>
                    <a:ext uri="{9D8B030D-6E8A-4147-A177-3AD203B41FA5}">
                      <a16:colId xmlns:a16="http://schemas.microsoft.com/office/drawing/2014/main" val="817626617"/>
                    </a:ext>
                  </a:extLst>
                </a:gridCol>
                <a:gridCol w="6005947">
                  <a:extLst>
                    <a:ext uri="{9D8B030D-6E8A-4147-A177-3AD203B41FA5}">
                      <a16:colId xmlns:a16="http://schemas.microsoft.com/office/drawing/2014/main" val="20229409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/>
                        <a:t>Single Channel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/>
                        <a:t>Three Channel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b="1" dirty="0"/>
                        <a:t>Time-Diversity Channel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40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55123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 Channel used for both transmission and </a:t>
                      </a:r>
                      <a:r>
                        <a:rPr lang="en-US" dirty="0" err="1"/>
                        <a:t>recieving</a:t>
                      </a:r>
                      <a:r>
                        <a:rPr lang="en-US" dirty="0"/>
                        <a:t> of data. 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Three separate channels used for both transmission and receival of data.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Time-diversity channel uses multiple slots of time to transmit the same data. 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2316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Simple and cost-effective, requires less hardware and power consumption.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Separate channels reduce the impact of frequency-selective fading.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Mitigates fading and improves the reliability of communication link.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27360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More susceptible to interference, noise and other impairments.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Increased hardware complexity and power consumption of the system.</a:t>
                      </a:r>
                    </a:p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Increased complexity and latency of the system.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663227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ingle-Channel Wireless Communication Syste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65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Single-Channel Wireless Communication System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110" y="4983358"/>
            <a:ext cx="10339656" cy="77547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6744" y="4983358"/>
            <a:ext cx="10339656" cy="7754742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Bit Error Rate v/s SNR(dB)"/>
          <p:cNvSpPr txBox="1"/>
          <p:nvPr/>
        </p:nvSpPr>
        <p:spPr>
          <a:xfrm>
            <a:off x="2055704" y="4255334"/>
            <a:ext cx="7259072" cy="128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sz="4000" dirty="0">
                <a:latin typeface="Arial" panose="020B0604020202020204" pitchFamily="34" charset="0"/>
                <a:cs typeface="Arial" panose="020B0604020202020204" pitchFamily="34" charset="0"/>
              </a:rPr>
              <a:t>Bit Error Rate v/s SNR(dB)</a:t>
            </a:r>
          </a:p>
        </p:txBody>
      </p:sp>
      <p:sp>
        <p:nvSpPr>
          <p:cNvPr id="161" name="Outage Probability v/s SNR(dB)"/>
          <p:cNvSpPr txBox="1"/>
          <p:nvPr/>
        </p:nvSpPr>
        <p:spPr>
          <a:xfrm>
            <a:off x="12950830" y="4149186"/>
            <a:ext cx="8588592" cy="128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sz="4000" dirty="0">
                <a:latin typeface="Arial" panose="020B0604020202020204" pitchFamily="34" charset="0"/>
                <a:cs typeface="Arial" panose="020B0604020202020204" pitchFamily="34" charset="0"/>
              </a:rPr>
              <a:t>Outage Probability v/s SNR(dB)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hree-Channel Wireless Communication System"/>
          <p:cNvSpPr txBox="1">
            <a:spLocks noGrp="1"/>
          </p:cNvSpPr>
          <p:nvPr>
            <p:ph type="title"/>
          </p:nvPr>
        </p:nvSpPr>
        <p:spPr>
          <a:xfrm>
            <a:off x="2381250" y="832228"/>
            <a:ext cx="19621500" cy="26797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65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Three-Channel Wireless Communication System</a:t>
            </a:r>
          </a:p>
        </p:txBody>
      </p:sp>
      <p:pic>
        <p:nvPicPr>
          <p:cNvPr id="1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046" y="5031770"/>
            <a:ext cx="10339657" cy="77547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3452" y="5031770"/>
            <a:ext cx="10339658" cy="7754743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Bit Error Rate v/s SNR(dB)"/>
          <p:cNvSpPr txBox="1"/>
          <p:nvPr/>
        </p:nvSpPr>
        <p:spPr>
          <a:xfrm>
            <a:off x="2895174" y="4018542"/>
            <a:ext cx="7259072" cy="128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sz="4000" dirty="0">
                <a:latin typeface="Arial" panose="020B0604020202020204" pitchFamily="34" charset="0"/>
                <a:cs typeface="Arial" panose="020B0604020202020204" pitchFamily="34" charset="0"/>
              </a:rPr>
              <a:t>Bit Error Rate v/s SNR(dB)</a:t>
            </a:r>
          </a:p>
        </p:txBody>
      </p:sp>
      <p:sp>
        <p:nvSpPr>
          <p:cNvPr id="167" name="Outage Probability v/s SNR(dB)"/>
          <p:cNvSpPr txBox="1"/>
          <p:nvPr/>
        </p:nvSpPr>
        <p:spPr>
          <a:xfrm>
            <a:off x="13962544" y="4046975"/>
            <a:ext cx="8588592" cy="128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sz="4000" dirty="0">
                <a:latin typeface="Arial" panose="020B0604020202020204" pitchFamily="34" charset="0"/>
                <a:cs typeface="Arial" panose="020B0604020202020204" pitchFamily="34" charset="0"/>
              </a:rPr>
              <a:t>Outage Probability v/s SNR(dB)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ime-Diversity Wireless Communication Syste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65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Time-Diversity Wireless Communication System</a:t>
            </a:r>
          </a:p>
        </p:txBody>
      </p:sp>
      <p:pic>
        <p:nvPicPr>
          <p:cNvPr id="17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722" y="5208947"/>
            <a:ext cx="10339656" cy="77547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064" y="5208947"/>
            <a:ext cx="10339656" cy="775474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Bit Error Rate v/s SNR(dB)"/>
          <p:cNvSpPr txBox="1"/>
          <p:nvPr/>
        </p:nvSpPr>
        <p:spPr>
          <a:xfrm>
            <a:off x="2677067" y="3985169"/>
            <a:ext cx="7259072" cy="1287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sz="4000" dirty="0">
                <a:latin typeface="Arial" panose="020B0604020202020204" pitchFamily="34" charset="0"/>
                <a:cs typeface="Arial" panose="020B0604020202020204" pitchFamily="34" charset="0"/>
              </a:rPr>
              <a:t>Bit Error Rate v/s SNR(dB)</a:t>
            </a:r>
          </a:p>
        </p:txBody>
      </p:sp>
      <p:sp>
        <p:nvSpPr>
          <p:cNvPr id="173" name="Outage Probability v/s SNR(dB)"/>
          <p:cNvSpPr txBox="1"/>
          <p:nvPr/>
        </p:nvSpPr>
        <p:spPr>
          <a:xfrm>
            <a:off x="13739703" y="3985169"/>
            <a:ext cx="8588593" cy="1287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sz="4000" dirty="0">
                <a:latin typeface="Arial" panose="020B0604020202020204" pitchFamily="34" charset="0"/>
                <a:cs typeface="Arial" panose="020B0604020202020204" pitchFamily="34" charset="0"/>
              </a:rPr>
              <a:t>Outage Probability v/s SNR(dB)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MATLAB Source Code and all Related Reports"/>
          <p:cNvSpPr txBox="1">
            <a:spLocks noGrp="1"/>
          </p:cNvSpPr>
          <p:nvPr>
            <p:ph type="title"/>
          </p:nvPr>
        </p:nvSpPr>
        <p:spPr>
          <a:xfrm>
            <a:off x="2374900" y="895271"/>
            <a:ext cx="19621500" cy="26797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65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 Code</a:t>
            </a:r>
            <a:endParaRPr sz="65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6" name="https://github.com/riyavnitk/MATLAB-Communication-Systems-Project">
            <a:hlinkClick r:id="rId2"/>
          </p:cNvPr>
          <p:cNvSpPr txBox="1"/>
          <p:nvPr/>
        </p:nvSpPr>
        <p:spPr>
          <a:xfrm>
            <a:off x="2374900" y="3005782"/>
            <a:ext cx="1437996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3600" dirty="0">
                <a:latin typeface="Arial" panose="020B0604020202020204" pitchFamily="34" charset="0"/>
                <a:cs typeface="Arial" panose="020B0604020202020204" pitchFamily="34" charset="0"/>
              </a:rPr>
              <a:t>https://github.com/riyavnitk/MATLAB-Communication-Systems-Project</a:t>
            </a:r>
          </a:p>
        </p:txBody>
      </p:sp>
      <p:sp>
        <p:nvSpPr>
          <p:cNvPr id="177" name="References"/>
          <p:cNvSpPr txBox="1"/>
          <p:nvPr/>
        </p:nvSpPr>
        <p:spPr>
          <a:xfrm>
            <a:off x="2381249" y="5135703"/>
            <a:ext cx="19621501" cy="26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600" b="1" spc="-197">
                <a:latin typeface="+mn-lt"/>
                <a:ea typeface="+mn-ea"/>
                <a:cs typeface="+mn-cs"/>
                <a:sym typeface="Superclarendon Regular"/>
              </a:defRPr>
            </a:lvl1pPr>
          </a:lstStyle>
          <a:p>
            <a:r>
              <a:rPr lang="en-US" b="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B6B5FC-181A-76FB-276C-634C1F8D8EB3}"/>
              </a:ext>
            </a:extLst>
          </p:cNvPr>
          <p:cNvSpPr txBox="1"/>
          <p:nvPr/>
        </p:nvSpPr>
        <p:spPr>
          <a:xfrm>
            <a:off x="2374900" y="7335982"/>
            <a:ext cx="2163387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https://www.bartleby.com/subject/engineering/electrical-engineering/concepts/probability-of-error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http://www.wirelesscommunication.nl/reference/chaptr04/outage/outage.htm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https://en.wikipedia.org/wiki/Communication_channel</a:t>
            </a:r>
          </a:p>
          <a:p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robability of Error and Outage Probability"/>
          <p:cNvSpPr txBox="1">
            <a:spLocks noGrp="1"/>
          </p:cNvSpPr>
          <p:nvPr>
            <p:ph type="title"/>
          </p:nvPr>
        </p:nvSpPr>
        <p:spPr>
          <a:xfrm>
            <a:off x="1218011" y="977899"/>
            <a:ext cx="22366146" cy="26797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65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Probability of Error and Outage Probability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7" name="Probability of Error: Probability of Error is the likelihood of incorrect reception of a message due to noise, interference or other impairments in the wireless communication channel.…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030975" y="3657600"/>
                <a:ext cx="19621500" cy="8039100"/>
              </a:xfrm>
              <a:prstGeom prst="rect">
                <a:avLst/>
              </a:prstGeom>
            </p:spPr>
            <p:txBody>
              <a:bodyPr>
                <a:normAutofit/>
              </a:bodyPr>
              <a:lstStyle/>
              <a:p>
                <a:pPr>
                  <a:buBlip>
                    <a:blip r:embed="rId2"/>
                  </a:buBlip>
                </a:pPr>
                <a:r>
                  <a:rPr lang="en-US" sz="4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Probability of Error:</a:t>
                </a: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4000" dirty="0">
                    <a:latin typeface="Arial" panose="020B0604020202020204" pitchFamily="34" charset="0"/>
                    <a:ea typeface="Times New Roman"/>
                    <a:cs typeface="Arial" panose="020B0604020202020204" pitchFamily="34" charset="0"/>
                    <a:sym typeface="Times New Roman"/>
                  </a:rPr>
                  <a:t>Probability of Error is the likelihood of incorrect reception of a message due to noise, interference or other impairments in the wireless communication channel</a:t>
                </a:r>
                <a:r>
                  <a:rPr lang="en-US" sz="4000" b="1" dirty="0">
                    <a:latin typeface="Arial" panose="020B0604020202020204" pitchFamily="34" charset="0"/>
                    <a:ea typeface="Times New Roman"/>
                    <a:cs typeface="Arial" panose="020B0604020202020204" pitchFamily="34" charset="0"/>
                    <a:sym typeface="Times New Roman"/>
                  </a:rPr>
                  <a:t>.</a:t>
                </a:r>
                <a:endParaRPr lang="en-US" sz="4000" i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buBlip>
                    <a:blip r:embed="rId2"/>
                  </a:buBlip>
                </a:pPr>
                <a14:m>
                  <m:oMath xmlns:m="http://schemas.openxmlformats.org/officeDocument/2006/math">
                    <m:r>
                      <a:rPr lang="en-US" sz="4000" i="1" smtClean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𝐵𝑖𝑡𝐸𝑟𝑟𝑜𝑟𝑅𝑎𝑡𝑒</m:t>
                    </m:r>
                    <m:r>
                      <a:rPr lang="en-US" sz="4000" i="1" smtClean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4000" i="1" smtClean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4000" i="1" smtClean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4000" i="1" smtClean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sz="4000" i="1" smtClean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sz="4000" i="1" smtClean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𝑒𝑟𝑓𝑐</m:t>
                    </m:r>
                    <m:r>
                      <a:rPr lang="en-US" sz="4000" i="1" smtClean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(</m:t>
                    </m:r>
                    <m:rad>
                      <m:radPr>
                        <m:degHide m:val="on"/>
                        <m:ctrlPr>
                          <a:rPr lang="ar-AE" sz="4000" i="1"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ar-AE" sz="4000" i="1"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𝑆𝑁𝑅</m:t>
                        </m:r>
                      </m:e>
                    </m:rad>
                    <m:r>
                      <a:rPr lang="ar-AE" sz="4000" b="0" i="1" smtClean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4000" b="1" dirty="0">
                  <a:latin typeface="Arial" panose="020B0604020202020204" pitchFamily="34" charset="0"/>
                  <a:ea typeface="Times New Roman"/>
                  <a:cs typeface="Arial" panose="020B0604020202020204" pitchFamily="34" charset="0"/>
                  <a:sym typeface="Times New Roman"/>
                </a:endParaRPr>
              </a:p>
              <a:p>
                <a:pPr>
                  <a:buBlip>
                    <a:blip r:embed="rId2"/>
                  </a:buBlip>
                </a:pPr>
                <a:endParaRPr lang="ar-AE" sz="4000" b="1" dirty="0">
                  <a:latin typeface="Arial" panose="020B0604020202020204" pitchFamily="34" charset="0"/>
                  <a:ea typeface="Times New Roman"/>
                  <a:cs typeface="Arial" panose="020B0604020202020204" pitchFamily="34" charset="0"/>
                  <a:sym typeface="Times New Roman"/>
                </a:endParaRPr>
              </a:p>
              <a:p>
                <a:r>
                  <a:rPr lang="en-US" sz="4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Outage Probability: </a:t>
                </a:r>
                <a:r>
                  <a:rPr lang="en-US" sz="4000" dirty="0">
                    <a:latin typeface="Arial" panose="020B0604020202020204" pitchFamily="34" charset="0"/>
                    <a:cs typeface="Arial" panose="020B0604020202020204" pitchFamily="34" charset="0"/>
                    <a:sym typeface="Times New Roman"/>
                  </a:rPr>
                  <a:t>Outage Probability measures the probability that the system fails to meet a certain Quality-of-Service(QoS) component, such as a minimum data rate or a signal to noise ratio (SNR) threshold.</a:t>
                </a:r>
                <a:endParaRPr lang="en-US" sz="4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ar-AE" sz="4000" b="1" smtClean="0"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ar-AE" sz="4000" b="1"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𝑃</m:t>
                        </m:r>
                      </m:e>
                      <m:sub>
                        <m:r>
                          <a:rPr lang="ar-AE" sz="4000" b="1"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𝑜𝑢𝑡</m:t>
                        </m:r>
                      </m:sub>
                    </m:sSub>
                    <m:r>
                      <a:rPr lang="ar-AE" sz="4000" b="1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m:t>=</m:t>
                    </m:r>
                    <m:r>
                      <a:rPr lang="ar-AE" sz="4000" b="1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m:t>𝑃</m:t>
                    </m:r>
                    <m:r>
                      <a:rPr lang="ar-AE" sz="4000" b="1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m:t>(</m:t>
                    </m:r>
                    <m:r>
                      <a:rPr lang="ar-AE" sz="4000" b="1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m:t>𝑆𝑁𝑅</m:t>
                    </m:r>
                    <m:r>
                      <a:rPr lang="ar-AE" sz="4000" b="1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m:t>&lt;</m:t>
                    </m:r>
                    <m:r>
                      <a:rPr lang="ar-AE" sz="4000" b="1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m:t>𝑆𝑁</m:t>
                    </m:r>
                    <m:sSub>
                      <m:sSubPr>
                        <m:ctrlPr>
                          <a:rPr lang="ar-AE" sz="4000" b="1"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ar-AE" sz="4000" b="1"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𝑅</m:t>
                        </m:r>
                      </m:e>
                      <m:sub>
                        <m:r>
                          <a:rPr lang="ar-AE" sz="4000" b="1"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𝑡</m:t>
                        </m:r>
                        <m:r>
                          <a:rPr lang="ar-AE" sz="4000" b="1"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latin typeface="Arial" panose="020B0604020202020204" pitchFamily="34" charset="0"/>
                            <a:cs typeface="Arial" panose="020B0604020202020204" pitchFamily="34" charset="0"/>
                          </a:rPr>
                          <m:t>h</m:t>
                        </m:r>
                      </m:sub>
                    </m:sSub>
                    <m:r>
                      <a:rPr lang="ar-AE" sz="4000" b="1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endParaRPr lang="ar-AE" sz="4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  <a:sym typeface="Times New Roman"/>
                </a:endParaRPr>
              </a:p>
            </p:txBody>
          </p:sp>
        </mc:Choice>
        <mc:Fallback>
          <p:sp>
            <p:nvSpPr>
              <p:cNvPr id="147" name="Probability of Error: Probability of Error is the likelihood of incorrect reception of a message due to noise, interference or other impairments in the wireless communication channel.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030975" y="3657600"/>
                <a:ext cx="19621500" cy="8039100"/>
              </a:xfrm>
              <a:prstGeom prst="rect">
                <a:avLst/>
              </a:prstGeom>
              <a:blipFill>
                <a:blip r:embed="rId3"/>
                <a:stretch>
                  <a:fillRect r="-9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ew_Template6">
  <a:themeElements>
    <a:clrScheme name="New_Template6">
      <a:dk1>
        <a:srgbClr val="000000"/>
      </a:dk1>
      <a:lt1>
        <a:srgbClr val="FFFFFF"/>
      </a:lt1>
      <a:dk2>
        <a:srgbClr val="3E4044"/>
      </a:dk2>
      <a:lt2>
        <a:srgbClr val="DCDDE0"/>
      </a:lt2>
      <a:accent1>
        <a:srgbClr val="0AB8BF"/>
      </a:accent1>
      <a:accent2>
        <a:srgbClr val="82B21C"/>
      </a:accent2>
      <a:accent3>
        <a:srgbClr val="E6A629"/>
      </a:accent3>
      <a:accent4>
        <a:srgbClr val="E86F1B"/>
      </a:accent4>
      <a:accent5>
        <a:srgbClr val="C4411D"/>
      </a:accent5>
      <a:accent6>
        <a:srgbClr val="795B8C"/>
      </a:accent6>
      <a:hlink>
        <a:srgbClr val="0000FF"/>
      </a:hlink>
      <a:folHlink>
        <a:srgbClr val="FF00FF"/>
      </a:folHlink>
    </a:clrScheme>
    <a:fontScheme name="New_Template6">
      <a:majorFont>
        <a:latin typeface="Superclarendon Regular"/>
        <a:ea typeface="Superclarendon Regular"/>
        <a:cs typeface="Superclarendon Regular"/>
      </a:majorFont>
      <a:minorFont>
        <a:latin typeface="Superclarendon Regular"/>
        <a:ea typeface="Superclarendon Regular"/>
        <a:cs typeface="Superclarendon Regular"/>
      </a:minorFont>
    </a:fontScheme>
    <a:fmtScheme name="New_Template6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EEEEEE"/>
            </a:solidFill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>
          <a:noFill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EEEEE"/>
            </a:solidFill>
            <a:effectLst/>
            <a:uFillTx/>
            <a:latin typeface="Helvetica Neue Bold Condensed"/>
            <a:ea typeface="Helvetica Neue Bold Condensed"/>
            <a:cs typeface="Helvetica Neue Bold Condensed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</TotalTime>
  <Words>413</Words>
  <Application>Microsoft Office PowerPoint</Application>
  <PresentationFormat>Custom</PresentationFormat>
  <Paragraphs>55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Helvetica Neue</vt:lpstr>
      <vt:lpstr>Office Theme</vt:lpstr>
      <vt:lpstr>Comparing Probability of Error and Outage Probability for Different Channels</vt:lpstr>
      <vt:lpstr>Wireless Channels Taken Into Consideration</vt:lpstr>
      <vt:lpstr>Single-Channel Wireless Communication System</vt:lpstr>
      <vt:lpstr>Three-Channel Wireless Communication System</vt:lpstr>
      <vt:lpstr>Time-Diversity Wireless Communication System</vt:lpstr>
      <vt:lpstr>Source Code</vt:lpstr>
      <vt:lpstr>Probability of Error and Outage Probability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Probability of Error and Outage Probability for Different Channels</dc:title>
  <dc:creator>Virupaaksh Lakhotia</dc:creator>
  <cp:lastModifiedBy>Virupaaksh Lakhotia</cp:lastModifiedBy>
  <cp:revision>6</cp:revision>
  <dcterms:modified xsi:type="dcterms:W3CDTF">2023-04-26T17:18:52Z</dcterms:modified>
</cp:coreProperties>
</file>